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94" r:id="rId4"/>
    <p:sldId id="336" r:id="rId5"/>
    <p:sldId id="281" r:id="rId6"/>
    <p:sldId id="330" r:id="rId7"/>
    <p:sldId id="331" r:id="rId8"/>
    <p:sldId id="333" r:id="rId9"/>
    <p:sldId id="337" r:id="rId10"/>
    <p:sldId id="338" r:id="rId11"/>
    <p:sldId id="329" r:id="rId12"/>
    <p:sldId id="33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7424" autoAdjust="0"/>
  </p:normalViewPr>
  <p:slideViewPr>
    <p:cSldViewPr>
      <p:cViewPr varScale="1">
        <p:scale>
          <a:sx n="58" d="100"/>
          <a:sy n="58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13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5E63D0-2CB3-4CEE-8334-8FE8A3A4D756}" type="datetimeFigureOut">
              <a:rPr lang="ru-RU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07ECC01-8DF4-4279-AEF9-1E571F63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ECC01-8DF4-4279-AEF9-1E571F63BFB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4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MLI design was updated.</a:t>
            </a:r>
            <a:r>
              <a:rPr lang="en-US" baseline="0" dirty="0" smtClean="0"/>
              <a:t> During STM delivery we received few comments on MLI design. Pictures will be updated in few weeks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ECC01-8DF4-4279-AEF9-1E571F63BF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6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0C5F62-9B02-4E78-A007-C4ED27A20CB6}" type="slidenum">
              <a:rPr lang="ru-RU"/>
              <a:pPr/>
              <a:t>3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771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alternative detector</a:t>
            </a:r>
            <a:r>
              <a:rPr lang="en-US" baseline="0" dirty="0" smtClean="0"/>
              <a:t> – more efficient.</a:t>
            </a:r>
          </a:p>
          <a:p>
            <a:r>
              <a:rPr lang="en-US" baseline="0" dirty="0" smtClean="0"/>
              <a:t>Sizes updated – MLI and manufacturing requirements were taken into account</a:t>
            </a:r>
          </a:p>
          <a:p>
            <a:r>
              <a:rPr lang="en-US" baseline="0" dirty="0" smtClean="0"/>
              <a:t>Mass estimation updated – instrument become heavier almost 500 g then at the beginning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ECC01-8DF4-4279-AEF9-1E571F63BFB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The optical scheme includes entry optics, the TeO2  AOTF, and a Peltier-cooled Indium arsenide detector. </a:t>
            </a: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53C7E-90CF-442F-B0F7-E7C884D871CB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894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ECC01-8DF4-4279-AEF9-1E571F63BFB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3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ECC01-8DF4-4279-AEF9-1E571F63BF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8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3235-C885-4260-9955-B66BE1C6F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4B9C-557A-4C6A-B286-1509DAEA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BFD3-2B36-433D-B704-2728BEF3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C44D-7B84-403A-BE4E-6089CCA3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97FF-5CAA-4490-A9DC-475E19241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AC37A-1DBB-4505-8A29-BF82B411F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650E-EEA4-41D0-9BF0-0957E52B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5DB0-F83A-4F9A-BF15-AC3D88A92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FE06-9FC6-4268-AB0E-6DA533F30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A1DC-E5A1-42D3-BB67-1C2D35BFF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D70B0-DA2F-492A-8718-A0571669B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846E20E-AC23-4098-A2B3-6F23C8B1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91513" cy="779463"/>
          </a:xfrm>
        </p:spPr>
        <p:txBody>
          <a:bodyPr/>
          <a:lstStyle/>
          <a:p>
            <a:pPr eaLnBrk="1" hangingPunct="1"/>
            <a:r>
              <a:rPr lang="en-GB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ISEM </a:t>
            </a:r>
            <a:r>
              <a:rPr lang="en-GB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(Infrared Spectrometer for </a:t>
            </a:r>
            <a:r>
              <a:rPr lang="en-GB" altLang="zh-CN" sz="32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ExoMars</a:t>
            </a:r>
            <a:r>
              <a:rPr lang="en-GB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ru-RU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2" descr="IKI_LOGO_smal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1491198" cy="500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74" descr="GEOKHI_LOGO-intranet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306" y="116632"/>
            <a:ext cx="727374" cy="6948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772816"/>
            <a:ext cx="7488832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</a:t>
            </a:r>
            <a:r>
              <a:rPr lang="en-US" dirty="0"/>
              <a:t>. </a:t>
            </a:r>
            <a:r>
              <a:rPr lang="en-US" dirty="0" smtClean="0"/>
              <a:t>Korablev (PI),</a:t>
            </a:r>
            <a:r>
              <a:rPr lang="en-US" b="1" dirty="0" smtClean="0"/>
              <a:t> </a:t>
            </a:r>
            <a:r>
              <a:rPr lang="en-US" u="sng" dirty="0" smtClean="0"/>
              <a:t>Y. Dobrolenskiy </a:t>
            </a:r>
            <a:r>
              <a:rPr lang="en-US" dirty="0" smtClean="0"/>
              <a:t>(IM) and the ISEM Team</a:t>
            </a:r>
            <a:endParaRPr lang="ru-RU" dirty="0" smtClean="0"/>
          </a:p>
          <a:p>
            <a:r>
              <a:rPr lang="en-US" i="1" dirty="0" smtClean="0"/>
              <a:t>IKI - Space </a:t>
            </a:r>
            <a:r>
              <a:rPr lang="en-US" i="1" dirty="0"/>
              <a:t>Research Institute, </a:t>
            </a:r>
            <a:r>
              <a:rPr lang="en-US" i="1" dirty="0" smtClean="0"/>
              <a:t>Moscow</a:t>
            </a:r>
          </a:p>
          <a:p>
            <a:r>
              <a:rPr lang="en-US" i="1" dirty="0" err="1" smtClean="0"/>
              <a:t>Vernadsky</a:t>
            </a:r>
            <a:r>
              <a:rPr lang="en-US" i="1" dirty="0" smtClean="0"/>
              <a:t> Institute of Geochemistry and Analytical Chemistry, Moscow</a:t>
            </a:r>
          </a:p>
          <a:p>
            <a:r>
              <a:rPr lang="en-US" i="1" dirty="0" smtClean="0"/>
              <a:t>NII </a:t>
            </a:r>
            <a:r>
              <a:rPr lang="en-US" i="1" dirty="0" err="1" smtClean="0"/>
              <a:t>MicroPriborov</a:t>
            </a:r>
            <a:r>
              <a:rPr lang="en-US" i="1" dirty="0" smtClean="0"/>
              <a:t> </a:t>
            </a:r>
            <a:r>
              <a:rPr lang="en-US" i="1" dirty="0" err="1" smtClean="0"/>
              <a:t>Guskova</a:t>
            </a:r>
            <a:r>
              <a:rPr lang="en-US" i="1" dirty="0" smtClean="0"/>
              <a:t> - </a:t>
            </a:r>
            <a:r>
              <a:rPr lang="en-US" i="1" dirty="0" err="1" smtClean="0"/>
              <a:t>Zelenograd</a:t>
            </a:r>
            <a:endParaRPr lang="en-US" i="1" dirty="0"/>
          </a:p>
          <a:p>
            <a:endParaRPr lang="en-US" sz="1600" baseline="30000" dirty="0"/>
          </a:p>
        </p:txBody>
      </p:sp>
      <p:pic>
        <p:nvPicPr>
          <p:cNvPr id="3" name="Изображение 2" descr="Logo_FKA_e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2613"/>
            <a:ext cx="720080" cy="848115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699723" y="323364"/>
            <a:ext cx="17748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NII </a:t>
            </a:r>
            <a:r>
              <a:rPr lang="en-US" sz="1600" dirty="0" err="1" smtClean="0"/>
              <a:t>MicroPriborov</a:t>
            </a:r>
            <a:endParaRPr lang="ru-RU" sz="1600" dirty="0"/>
          </a:p>
        </p:txBody>
      </p:sp>
      <p:pic>
        <p:nvPicPr>
          <p:cNvPr id="5" name="Изображение 4" descr="NII_MP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32" y="129331"/>
            <a:ext cx="546811" cy="64807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2961917"/>
            <a:ext cx="4771765" cy="389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624674" cy="778098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ISEM </a:t>
            </a:r>
            <a:r>
              <a:rPr lang="en-US" sz="2800" b="1" dirty="0" smtClean="0">
                <a:latin typeface="Times New Roman" pitchFamily="18" charset="0"/>
              </a:rPr>
              <a:t>FM </a:t>
            </a:r>
            <a:r>
              <a:rPr lang="en-GB" sz="2800" b="1" dirty="0" err="1" smtClean="0">
                <a:latin typeface="Times New Roman" pitchFamily="18" charset="0"/>
              </a:rPr>
              <a:t>vs</a:t>
            </a:r>
            <a:r>
              <a:rPr lang="en-GB" sz="2800" b="1" dirty="0" smtClean="0">
                <a:latin typeface="Times New Roman" pitchFamily="18" charset="0"/>
              </a:rPr>
              <a:t> ISEM FS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84479" y="1332747"/>
            <a:ext cx="2789514" cy="2092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52" y="1340768"/>
            <a:ext cx="2774396" cy="2084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506" y="3514221"/>
            <a:ext cx="91160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 – 3.4	</a:t>
            </a:r>
            <a:r>
              <a:rPr lang="en-US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1.15 – 3.4</a:t>
            </a:r>
            <a:endParaRPr lang="ru-RU" b="1" dirty="0" smtClean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Spectral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19-22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(!)</a:t>
            </a:r>
          </a:p>
          <a:p>
            <a:pPr algn="ctr"/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Field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view (at half-max),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		</a:t>
            </a:r>
            <a:r>
              <a:rPr lang="en-US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1.05</a:t>
            </a:r>
          </a:p>
          <a:p>
            <a:pPr algn="ctr"/>
            <a:endParaRPr lang="en-US" b="1" dirty="0" smtClean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ISEM FS has better acousto-optic performance, which means higher optical signal at the detector at the same level of power consumption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ISEM FS software allows operating at very short exposure times (possibility of direct Sun measurements). ISEM FM needs reprogramming for this option</a:t>
            </a: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possibility of replacing?? At least Optical Box…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2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0503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</a:rPr>
              <a:t>Current and upcoming activities/plans/risks</a:t>
            </a:r>
            <a:endParaRPr lang="ru-RU" sz="28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51520" y="993582"/>
            <a:ext cx="85690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ISEM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FM </a:t>
            </a:r>
            <a:r>
              <a:rPr kumimoji="0" lang="en-US" sz="24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further </a:t>
            </a:r>
            <a:r>
              <a:rPr kumimoji="0" lang="en-US" sz="24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testing with Rover PFM</a:t>
            </a:r>
            <a:endParaRPr kumimoji="0" lang="en-US" sz="240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Times New Roman" pitchFamily="18" charset="0"/>
                <a:cs typeface="+mn-cs"/>
              </a:rPr>
              <a:t>ISEM FM</a:t>
            </a:r>
            <a:r>
              <a:rPr lang="en-US" sz="2400" kern="0" dirty="0" smtClean="0">
                <a:latin typeface="Times New Roman" pitchFamily="18" charset="0"/>
                <a:cs typeface="+mn-cs"/>
              </a:rPr>
              <a:t> cross-calibrations with </a:t>
            </a:r>
            <a:r>
              <a:rPr lang="en-US" sz="2400" kern="0" dirty="0" err="1" smtClean="0">
                <a:latin typeface="Times New Roman" pitchFamily="18" charset="0"/>
                <a:cs typeface="+mn-cs"/>
              </a:rPr>
              <a:t>PanCam</a:t>
            </a:r>
            <a:r>
              <a:rPr lang="en-US" sz="2400" kern="0" dirty="0" smtClean="0">
                <a:latin typeface="Times New Roman" pitchFamily="18" charset="0"/>
                <a:cs typeface="+mn-cs"/>
              </a:rPr>
              <a:t> (most waited!)</a:t>
            </a:r>
            <a:endParaRPr lang="en-US" sz="2400" kern="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26064" y="4699482"/>
            <a:ext cx="85690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ISEM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EQM2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measurement activities at IKI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26064" y="5151792"/>
            <a:ext cx="85690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ISEM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FS </a:t>
            </a:r>
            <a:r>
              <a:rPr lang="en-US" sz="2000" kern="0" dirty="0" smtClean="0">
                <a:latin typeface="Times New Roman" pitchFamily="18" charset="0"/>
                <a:cs typeface="+mn-cs"/>
              </a:rPr>
              <a:t>further analysis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IKI, delivery TBC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38070" y="4283221"/>
            <a:ext cx="85690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ISEM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EQM1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further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testing with Rover GTM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04756"/>
            <a:ext cx="4524645" cy="1885958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158373" y="5749645"/>
            <a:ext cx="8569076" cy="10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about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heating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?? – </a:t>
            </a:r>
            <a:r>
              <a:rPr lang="en-US" sz="2000" b="1" kern="0" noProof="0" dirty="0" smtClean="0">
                <a:latin typeface="Times New Roman" pitchFamily="18" charset="0"/>
                <a:cs typeface="+mn-cs"/>
              </a:rPr>
              <a:t>Yes, ISEM is qualified for storage temperatures down to -130℃</a:t>
            </a:r>
            <a:r>
              <a:rPr lang="ru-RU" sz="2000" b="1" kern="0" noProof="0" dirty="0" smtClean="0">
                <a:latin typeface="Times New Roman" pitchFamily="18" charset="0"/>
                <a:cs typeface="+mn-cs"/>
              </a:rPr>
              <a:t> </a:t>
            </a:r>
            <a:r>
              <a:rPr lang="en-US" sz="2000" b="1" kern="0" dirty="0">
                <a:latin typeface="Times New Roman" pitchFamily="18" charset="0"/>
                <a:cs typeface="+mn-cs"/>
              </a:rPr>
              <a:t>(</a:t>
            </a:r>
            <a:r>
              <a:rPr lang="en-US" sz="2000" b="1" kern="0" noProof="0" dirty="0" smtClean="0">
                <a:latin typeface="Times New Roman" pitchFamily="18" charset="0"/>
                <a:cs typeface="+mn-cs"/>
              </a:rPr>
              <a:t>EQM2, FM and FS) but it is still supposed to be heated to prevent this!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Publications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Papers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Dobrolenskiy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Acousto-optic spectrometer ISEM for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ExoMars-2020 space mission: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Proc. of SPIE, Vol.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11210,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112100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(2019)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just published!</a:t>
            </a: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Korablev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Acousto-optic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tunable filter spectrometers in space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missions,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Applied Optics, 57 (10), C103 (2018)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Korablev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al.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Infrared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Spectrometer for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ExoMars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A Mast-Mounted Instrument for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Rover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Astrobiology, 17:6-7, 542 (2017).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Conferences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Planetary Science Congress 2019 (EPSC-DPS Joint Meeting 2019). Geneva,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 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School on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Acousto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-Optics and Applications. Torun, Poland, 2019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ic_0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81" y="1412776"/>
            <a:ext cx="3712413" cy="2880320"/>
          </a:xfrm>
          <a:prstGeom prst="rect">
            <a:avLst/>
          </a:prstGeom>
        </p:spPr>
      </p:pic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003232" cy="419100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Instrument accommodation. Optical box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Rectangle 3"/>
          <p:cNvSpPr>
            <a:spLocks noChangeArrowheads="1"/>
          </p:cNvSpPr>
          <p:nvPr/>
        </p:nvSpPr>
        <p:spPr bwMode="auto">
          <a:xfrm>
            <a:off x="5292080" y="4509120"/>
            <a:ext cx="3744416" cy="2088356"/>
          </a:xfrm>
          <a:prstGeom prst="rect">
            <a:avLst/>
          </a:prstGeom>
          <a:solidFill>
            <a:srgbClr val="FFFFFF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ISEM optical </a:t>
            </a:r>
            <a:r>
              <a:rPr lang="en-US" sz="2000" dirty="0" smtClean="0"/>
              <a:t>box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/>
              <a:t>Spectral range</a:t>
            </a:r>
            <a:br>
              <a:rPr lang="en-US" sz="1600" dirty="0"/>
            </a:br>
            <a:r>
              <a:rPr lang="ru-RU" sz="1600" dirty="0"/>
              <a:t> </a:t>
            </a:r>
            <a:r>
              <a:rPr lang="en-US" sz="1600" dirty="0"/>
              <a:t>1.</a:t>
            </a:r>
            <a:r>
              <a:rPr lang="ru-RU" sz="1600" dirty="0" smtClean="0"/>
              <a:t>1</a:t>
            </a:r>
            <a:r>
              <a:rPr lang="en-US" sz="1600" dirty="0" smtClean="0"/>
              <a:t>-3.3 µm</a:t>
            </a:r>
            <a:endParaRPr lang="en-US" sz="16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/>
              <a:t>FOV</a:t>
            </a:r>
            <a:r>
              <a:rPr lang="ru-RU" sz="1600" dirty="0"/>
              <a:t> 1°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HRC</a:t>
            </a:r>
            <a:r>
              <a:rPr lang="en-US" sz="1600" dirty="0" smtClean="0"/>
              <a:t>: high-resolution camera</a:t>
            </a:r>
          </a:p>
          <a:p>
            <a:pPr marL="342900" lvl="1" indent="-342900">
              <a:spcBef>
                <a:spcPct val="20000"/>
              </a:spcBef>
            </a:pPr>
            <a:r>
              <a:rPr lang="en-US" sz="1600" dirty="0" smtClean="0"/>
              <a:t>	       FOV</a:t>
            </a:r>
            <a:r>
              <a:rPr lang="ru-RU" sz="1600" dirty="0" smtClean="0"/>
              <a:t> </a:t>
            </a:r>
            <a:r>
              <a:rPr lang="en-US" sz="1600" dirty="0" smtClean="0"/>
              <a:t>5</a:t>
            </a:r>
            <a:r>
              <a:rPr lang="ru-RU" sz="1600" dirty="0" smtClean="0"/>
              <a:t>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000" dirty="0"/>
          </a:p>
        </p:txBody>
      </p:sp>
      <p:pic>
        <p:nvPicPr>
          <p:cNvPr id="3" name="Изображение 2" descr="ISEM fig1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112568" cy="287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rgbClr val="FFFFFF"/>
          </a:solidFill>
          <a:ln>
            <a:noFill/>
          </a:ln>
        </p:spPr>
        <p:txBody>
          <a:bodyPr anchor="t"/>
          <a:lstStyle/>
          <a:p>
            <a:pPr algn="l" eaLnBrk="1" hangingPunct="1"/>
            <a:r>
              <a:rPr lang="en-US" sz="3200" b="1" smtClean="0">
                <a:latin typeface="Calibri"/>
                <a:cs typeface="Calibri"/>
              </a:rPr>
              <a:t>S</a:t>
            </a:r>
            <a:r>
              <a:rPr lang="ru-RU" sz="3200" b="1" smtClean="0">
                <a:latin typeface="Calibri"/>
                <a:cs typeface="Calibri"/>
              </a:rPr>
              <a:t>cience objectives of ISEM 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509120"/>
            <a:ext cx="4320479" cy="218184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09120"/>
            <a:ext cx="4239764" cy="2201416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3384723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rPr lang="en-US" sz="1800" dirty="0" smtClean="0">
                <a:latin typeface="Calibri"/>
                <a:cs typeface="Calibri"/>
              </a:rPr>
              <a:t>Search  and  study of </a:t>
            </a:r>
            <a:r>
              <a:rPr lang="ru-RU" sz="1800" dirty="0" smtClean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OH/H</a:t>
            </a:r>
            <a:r>
              <a:rPr lang="en-US" sz="1800" baseline="-25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O-bearing minerals</a:t>
            </a:r>
          </a:p>
          <a:p>
            <a:r>
              <a:rPr lang="en-US" sz="1800" dirty="0" smtClean="0">
                <a:latin typeface="Calibri"/>
                <a:cs typeface="Calibri"/>
              </a:rPr>
              <a:t>Geological </a:t>
            </a:r>
            <a:r>
              <a:rPr lang="en-US" sz="1800" dirty="0">
                <a:latin typeface="Calibri"/>
                <a:cs typeface="Calibri"/>
              </a:rPr>
              <a:t>investigation and study a composition of Martian </a:t>
            </a:r>
            <a:r>
              <a:rPr lang="en-US" sz="1800" dirty="0" smtClean="0">
                <a:latin typeface="Calibri"/>
                <a:cs typeface="Calibri"/>
              </a:rPr>
              <a:t>surface materials (minerals and rocks) </a:t>
            </a:r>
            <a:r>
              <a:rPr lang="en-US" sz="1800" dirty="0">
                <a:latin typeface="Calibri"/>
                <a:cs typeface="Calibri"/>
              </a:rPr>
              <a:t>in the </a:t>
            </a:r>
            <a:r>
              <a:rPr lang="en-US" sz="1800" dirty="0" smtClean="0">
                <a:latin typeface="Calibri"/>
                <a:cs typeface="Calibri"/>
              </a:rPr>
              <a:t>thin uppermost layer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Identification </a:t>
            </a:r>
            <a:r>
              <a:rPr lang="en-US" sz="1800" dirty="0">
                <a:latin typeface="Calibri"/>
                <a:cs typeface="Calibri"/>
              </a:rPr>
              <a:t>and mapping of the distribution of </a:t>
            </a:r>
            <a:r>
              <a:rPr lang="en-US" sz="1800" dirty="0" smtClean="0">
                <a:latin typeface="Calibri"/>
                <a:cs typeface="Calibri"/>
              </a:rPr>
              <a:t>all kind of aqueous </a:t>
            </a:r>
            <a:r>
              <a:rPr lang="en-US" sz="1800" dirty="0">
                <a:latin typeface="Calibri"/>
                <a:cs typeface="Calibri"/>
              </a:rPr>
              <a:t>alteration products on </a:t>
            </a:r>
            <a:r>
              <a:rPr lang="en-US" sz="1800" dirty="0" smtClean="0">
                <a:latin typeface="Calibri"/>
                <a:cs typeface="Calibri"/>
              </a:rPr>
              <a:t>landing site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Real</a:t>
            </a:r>
            <a:r>
              <a:rPr lang="en-US" sz="1800" dirty="0">
                <a:latin typeface="Calibri"/>
                <a:cs typeface="Calibri"/>
              </a:rPr>
              <a:t>-time assessment of </a:t>
            </a:r>
            <a:r>
              <a:rPr lang="en-US" sz="1800" dirty="0" smtClean="0">
                <a:latin typeface="Calibri"/>
                <a:cs typeface="Calibri"/>
              </a:rPr>
              <a:t>surface composition </a:t>
            </a:r>
            <a:r>
              <a:rPr lang="en-US" sz="1800" dirty="0">
                <a:latin typeface="Calibri"/>
                <a:cs typeface="Calibri"/>
              </a:rPr>
              <a:t>in selected areas, in support of identifying and selection of the most promising drilling </a:t>
            </a:r>
            <a:r>
              <a:rPr lang="en-US" sz="1800" dirty="0" smtClean="0">
                <a:latin typeface="Calibri"/>
                <a:cs typeface="Calibri"/>
              </a:rPr>
              <a:t>sites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Studies </a:t>
            </a:r>
            <a:r>
              <a:rPr lang="en-US" sz="1800" dirty="0">
                <a:latin typeface="Calibri"/>
                <a:cs typeface="Calibri"/>
              </a:rPr>
              <a:t>of variations of the atmospheric dust properties and of the atmospheric gaseous </a:t>
            </a:r>
            <a:r>
              <a:rPr lang="en-US" sz="1800" dirty="0" smtClean="0">
                <a:latin typeface="Calibri"/>
                <a:cs typeface="Calibri"/>
              </a:rPr>
              <a:t>composition (hampered by limited number of observation cycles)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3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97730"/>
            <a:ext cx="7704856" cy="614540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35696" y="92188"/>
            <a:ext cx="4752528" cy="505541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ic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31" y="108080"/>
            <a:ext cx="2490433" cy="1527797"/>
          </a:xfrm>
          <a:prstGeom prst="rect">
            <a:avLst/>
          </a:prstGeom>
        </p:spPr>
      </p:pic>
      <p:pic>
        <p:nvPicPr>
          <p:cNvPr id="2" name="Изображение 1" descr="Pic_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" y="54040"/>
            <a:ext cx="2571203" cy="1805428"/>
          </a:xfrm>
          <a:prstGeom prst="rect">
            <a:avLst/>
          </a:prstGeom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18720" y="221649"/>
            <a:ext cx="3813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ISEM main parameters</a:t>
            </a:r>
            <a:endParaRPr lang="en-US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72000" y="908720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ISEM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99792" y="908720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ISEM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944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44149"/>
              </p:ext>
            </p:extLst>
          </p:nvPr>
        </p:nvGraphicFramePr>
        <p:xfrm>
          <a:off x="539552" y="1700808"/>
          <a:ext cx="8136904" cy="5153343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024336"/>
                <a:gridCol w="5112568"/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01950" algn="r"/>
                        </a:tabLst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Spectral range 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1.15-3.3 µm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Field of view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1°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9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Optical point detector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Judson Teledyne J12TE3-66D-R01M, three stage thermoelectrically cooled 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Ø1 mm</a:t>
                      </a:r>
                      <a:endParaRPr kumimoji="0" lang="ru-RU" altLang="zh-CN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Spectral resolution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cm</a:t>
                      </a:r>
                      <a:r>
                        <a:rPr kumimoji="0" lang="en-GB" altLang="zh-CN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better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 consumption 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W </a:t>
                      </a:r>
                      <a:r>
                        <a:rPr kumimoji="0" lang="en-GB" altLang="zh-CN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(14 W peak; 9 W standby)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Operating temperatures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–45°…+30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(OB); –40°…+50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(EB) 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Storage temperatures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–130°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…+60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(OB); –60°…+60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(EB)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(–130°C confirmed)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 interface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RS-422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 dimension</a:t>
                      </a:r>
                      <a:endParaRPr kumimoji="0" lang="en-GB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80×167×96 mm (optical box with MLI)</a:t>
                      </a:r>
                      <a:endParaRPr kumimoji="0" lang="ru-RU" altLang="zh-CN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92×116×55 mm (electronic box)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breakdown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1.740 kg overall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0.690 kg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optical box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(0.63 kg)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0.014 kg calibration target (ISEM share)</a:t>
                      </a: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zh-CN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0.560 kg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electronic box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(0.44 kg)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0.476 kg harness estimation (TAS-I data)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18488" cy="706437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latin typeface="Times New Roman" pitchFamily="18" charset="0"/>
                <a:ea typeface="宋体" charset="-122"/>
              </a:rPr>
              <a:t>ISEM Implementation</a:t>
            </a: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20482" name="Изображение 1" descr="Pic_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4897437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51520" y="306896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Entrance optics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627784" y="2780928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AOTF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779912" y="3429000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132138" y="1916237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Blend</a:t>
            </a: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7504" y="4293096"/>
            <a:ext cx="4888169" cy="2160240"/>
            <a:chOff x="1202" y="2884"/>
            <a:chExt cx="3356" cy="136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511"/>
            <a:stretch>
              <a:fillRect/>
            </a:stretch>
          </p:blipFill>
          <p:spPr bwMode="auto">
            <a:xfrm>
              <a:off x="1202" y="2884"/>
              <a:ext cx="3356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6"/>
            <p:cNvSpPr txBox="1">
              <a:spLocks noChangeArrowheads="1"/>
            </p:cNvSpPr>
            <p:nvPr/>
          </p:nvSpPr>
          <p:spPr bwMode="auto">
            <a:xfrm>
              <a:off x="1837" y="3702"/>
              <a:ext cx="12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Entrance optics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3288" y="3566"/>
              <a:ext cx="4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+mn-lt"/>
                </a:rPr>
                <a:t>AOTF</a:t>
              </a:r>
              <a:endParaRPr lang="ru-RU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491" name="TextBox 6"/>
            <p:cNvSpPr txBox="1">
              <a:spLocks noChangeArrowheads="1"/>
            </p:cNvSpPr>
            <p:nvPr/>
          </p:nvSpPr>
          <p:spPr bwMode="auto">
            <a:xfrm>
              <a:off x="3822" y="3656"/>
              <a:ext cx="726" cy="23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Detector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492" name="TextBox 6"/>
            <p:cNvSpPr txBox="1">
              <a:spLocks noChangeArrowheads="1"/>
            </p:cNvSpPr>
            <p:nvPr/>
          </p:nvSpPr>
          <p:spPr bwMode="auto">
            <a:xfrm>
              <a:off x="3198" y="2976"/>
              <a:ext cx="8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Polarizers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907" y="3151"/>
              <a:ext cx="182" cy="9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3016" y="3158"/>
              <a:ext cx="181" cy="13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980728"/>
            <a:ext cx="3820368" cy="187220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3717032"/>
            <a:ext cx="3839077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98072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OB: 3D model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4293096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Optical scheme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24944"/>
            <a:ext cx="164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diagram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148064" y="6093296"/>
            <a:ext cx="218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cycle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83226" y="260648"/>
            <a:ext cx="8229600" cy="504056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</a:rPr>
              <a:t>ISEM FM</a:t>
            </a: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6" y="980729"/>
            <a:ext cx="1629582" cy="1224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971483"/>
            <a:ext cx="1634035" cy="123338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73787" y="764704"/>
            <a:ext cx="5087850" cy="187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600" b="1" kern="0" dirty="0" smtClean="0">
                <a:latin typeface="Times New Roman" pitchFamily="18" charset="0"/>
              </a:rPr>
              <a:t>Delivered in </a:t>
            </a:r>
            <a:r>
              <a:rPr lang="en-US" sz="1600" b="1" kern="0" dirty="0" smtClean="0">
                <a:latin typeface="Times New Roman" pitchFamily="18" charset="0"/>
              </a:rPr>
              <a:t>2018</a:t>
            </a:r>
            <a:endParaRPr lang="en-US" sz="1600" b="1" kern="0" dirty="0" smtClean="0">
              <a:latin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600" b="1" kern="0" dirty="0" smtClean="0">
                <a:latin typeface="Times New Roman" pitchFamily="18" charset="0"/>
              </a:rPr>
              <a:t>Electronic Box (ISEM EB) integrated to the rover in April 2019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600" b="1" kern="0" dirty="0" smtClean="0">
                <a:latin typeface="Times New Roman" pitchFamily="18" charset="0"/>
              </a:rPr>
              <a:t>Optical Box (ISEM OB) </a:t>
            </a:r>
            <a:r>
              <a:rPr lang="en-US" sz="1600" b="1" kern="0" dirty="0" smtClean="0">
                <a:latin typeface="Times New Roman" pitchFamily="18" charset="0"/>
              </a:rPr>
              <a:t>installed on DMA </a:t>
            </a:r>
            <a:r>
              <a:rPr lang="en-US" sz="1600" b="1" kern="0" dirty="0" smtClean="0">
                <a:latin typeface="Times New Roman" pitchFamily="18" charset="0"/>
              </a:rPr>
              <a:t>in </a:t>
            </a:r>
            <a:r>
              <a:rPr lang="en-US" sz="1600" b="1" kern="0" dirty="0" smtClean="0">
                <a:latin typeface="Times New Roman" pitchFamily="18" charset="0"/>
              </a:rPr>
              <a:t>June </a:t>
            </a:r>
            <a:r>
              <a:rPr lang="en-US" sz="1600" b="1" kern="0" dirty="0" smtClean="0">
                <a:latin typeface="Times New Roman" pitchFamily="18" charset="0"/>
              </a:rPr>
              <a:t>2019</a:t>
            </a:r>
            <a:endParaRPr lang="ru-RU" sz="1600" b="1" kern="0" dirty="0" smtClean="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6" y="2564904"/>
            <a:ext cx="2067862" cy="3104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3789040"/>
            <a:ext cx="5769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November 2019 ISEM FM passed TV tests as a part of Rover PFM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unknown reason, ISEM heating was not switched on at low temperatures.</a:t>
            </a: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the heating remains unknown!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9544" y="188640"/>
            <a:ext cx="8229600" cy="836712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Testing ISEM EQM 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in the lab and the </a:t>
            </a:r>
            <a:r>
              <a:rPr lang="en-US" sz="2800" b="1" dirty="0" smtClean="0">
                <a:latin typeface="Times New Roman" pitchFamily="18" charset="0"/>
              </a:rPr>
              <a:t>spectra obtained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IMG_2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1772816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16" y="1422138"/>
            <a:ext cx="2865857" cy="4455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60" y="1422138"/>
            <a:ext cx="2865858" cy="445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ISEM </a:t>
            </a:r>
            <a:r>
              <a:rPr lang="en-US" sz="2800" b="1" dirty="0" smtClean="0">
                <a:latin typeface="Times New Roman" pitchFamily="18" charset="0"/>
              </a:rPr>
              <a:t>Flight Spare model (ISEM FS)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7071" y="1390512"/>
            <a:ext cx="2630278" cy="1972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1468747"/>
            <a:ext cx="2421649" cy="1816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728174"/>
            <a:ext cx="807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ISEM FS assembled and passed acceptance tests at IKI (including TV tests down to -130℃) and calibrations in November 2019.</a:t>
            </a:r>
          </a:p>
          <a:p>
            <a:pPr algn="just"/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 for work and for possible change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36" y="4653136"/>
            <a:ext cx="2727164" cy="2045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7958" y="5494802"/>
            <a:ext cx="3980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ISEM FS (right) and ISEM EQM2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IKI lab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51347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10241</TotalTime>
  <Words>739</Words>
  <Application>Microsoft Office PowerPoint</Application>
  <PresentationFormat>Экран (4:3)</PresentationFormat>
  <Paragraphs>114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Symbol</vt:lpstr>
      <vt:lpstr>Times New Roman</vt:lpstr>
      <vt:lpstr>Wingdings</vt:lpstr>
      <vt:lpstr>Оформление по умолчанию</vt:lpstr>
      <vt:lpstr>ISEM (Infrared Spectrometer for ExoMars) </vt:lpstr>
      <vt:lpstr>Instrument accommodation. Optical box</vt:lpstr>
      <vt:lpstr>Science objectives of ISEM </vt:lpstr>
      <vt:lpstr>The method</vt:lpstr>
      <vt:lpstr>Презентация PowerPoint</vt:lpstr>
      <vt:lpstr>ISEM Implementation</vt:lpstr>
      <vt:lpstr>ISEM FM</vt:lpstr>
      <vt:lpstr>Testing ISEM EQM 2  in the lab and the spectra obtained</vt:lpstr>
      <vt:lpstr>ISEM Flight Spare model (ISEM FS)</vt:lpstr>
      <vt:lpstr>ISEM FM vs ISEM FS</vt:lpstr>
      <vt:lpstr>Current and upcoming activities/plans/risks</vt:lpstr>
      <vt:lpstr>Publications 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Пожелания по условиям в районе посадки (свойства грунта, широта места, ориентация станции)</dc:title>
  <dc:creator>andiva</dc:creator>
  <cp:lastModifiedBy>Yury</cp:lastModifiedBy>
  <cp:revision>519</cp:revision>
  <dcterms:created xsi:type="dcterms:W3CDTF">2011-06-01T10:40:51Z</dcterms:created>
  <dcterms:modified xsi:type="dcterms:W3CDTF">2019-12-16T15:50:51Z</dcterms:modified>
</cp:coreProperties>
</file>